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315" r:id="rId2"/>
    <p:sldId id="256" r:id="rId3"/>
    <p:sldId id="309" r:id="rId4"/>
    <p:sldId id="310" r:id="rId5"/>
    <p:sldId id="312" r:id="rId6"/>
    <p:sldId id="257" r:id="rId7"/>
    <p:sldId id="258" r:id="rId8"/>
    <p:sldId id="259" r:id="rId9"/>
    <p:sldId id="281" r:id="rId10"/>
    <p:sldId id="282" r:id="rId11"/>
    <p:sldId id="283" r:id="rId12"/>
    <p:sldId id="284" r:id="rId13"/>
    <p:sldId id="298" r:id="rId14"/>
    <p:sldId id="262" r:id="rId15"/>
    <p:sldId id="302" r:id="rId16"/>
    <p:sldId id="270" r:id="rId17"/>
    <p:sldId id="313" r:id="rId18"/>
    <p:sldId id="265" r:id="rId19"/>
    <p:sldId id="314" r:id="rId20"/>
    <p:sldId id="266" r:id="rId21"/>
    <p:sldId id="267" r:id="rId22"/>
    <p:sldId id="269" r:id="rId23"/>
    <p:sldId id="268" r:id="rId24"/>
    <p:sldId id="301" r:id="rId25"/>
    <p:sldId id="271" r:id="rId26"/>
    <p:sldId id="264" r:id="rId27"/>
    <p:sldId id="272" r:id="rId28"/>
    <p:sldId id="304" r:id="rId29"/>
    <p:sldId id="307" r:id="rId30"/>
    <p:sldId id="306" r:id="rId31"/>
    <p:sldId id="308" r:id="rId32"/>
    <p:sldId id="273" r:id="rId33"/>
    <p:sldId id="311" r:id="rId34"/>
    <p:sldId id="277" r:id="rId35"/>
    <p:sldId id="274" r:id="rId36"/>
    <p:sldId id="276" r:id="rId37"/>
    <p:sldId id="275" r:id="rId38"/>
    <p:sldId id="279" r:id="rId39"/>
    <p:sldId id="296" r:id="rId40"/>
    <p:sldId id="280" r:id="rId41"/>
    <p:sldId id="297" r:id="rId42"/>
    <p:sldId id="285" r:id="rId43"/>
    <p:sldId id="286" r:id="rId44"/>
    <p:sldId id="287" r:id="rId45"/>
    <p:sldId id="288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5"/>
  </p:normalViewPr>
  <p:slideViewPr>
    <p:cSldViewPr>
      <p:cViewPr varScale="1">
        <p:scale>
          <a:sx n="120" d="100"/>
          <a:sy n="120" d="100"/>
        </p:scale>
        <p:origin x="4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-3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E9E6-36C5-4EA1-BA3B-AAD56E72EB95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34DEE-7FAA-4A6E-A790-3AA446641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5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34DEE-7FAA-4A6E-A790-3AA4466416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2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3CB67-9A28-9EBA-A5EA-EE24CF64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0A7ABA-AFB0-A2A3-9021-87508ECF4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548C4-1A1B-027F-C4EF-22C108C83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F4B23-5B72-ADF2-3730-7B81796B8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34DEE-7FAA-4A6E-A790-3AA4466416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9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65FA8-2AB4-39D1-FD13-0809F6A48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959E1-CD3C-DEDF-EED7-651B9A46B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FCDA64-6218-5D0A-9108-7B2852CA1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086B0-4EF3-A1B9-1659-DAA2E29AD5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34DEE-7FAA-4A6E-A790-3AA4466416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1/25/24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gip.org/" TargetMode="External"/><Relationship Id="rId2" Type="http://schemas.openxmlformats.org/officeDocument/2006/relationships/hyperlink" Target="mailto:support@cfc.umt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mtgis.github.io/apps/syllabu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psg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eodesy.noaa.gov/datums/newdatums/index.s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p-projections.net/" TargetMode="External"/><Relationship Id="rId2" Type="http://schemas.openxmlformats.org/officeDocument/2006/relationships/hyperlink" Target="https://map-projections.net/index.ph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map-projections.net/singleview.php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ls.com/resources/rmtcrs-information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observablehq.com/@jake-low/satellite-ground-track-visualiz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47A30-272D-45CB-1744-3669C7EE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5794248"/>
          </a:xfrm>
        </p:spPr>
        <p:txBody>
          <a:bodyPr>
            <a:normAutofit/>
          </a:bodyPr>
          <a:lstStyle/>
          <a:p>
            <a:r>
              <a:rPr lang="en-US" b="1" dirty="0"/>
              <a:t>Key Card access to Stone 218/219</a:t>
            </a:r>
          </a:p>
          <a:p>
            <a:pPr lvl="1"/>
            <a:r>
              <a:rPr lang="en-US" dirty="0"/>
              <a:t>Email name/NetID/course number to </a:t>
            </a:r>
            <a:r>
              <a:rPr lang="en-US" dirty="0">
                <a:hlinkClick r:id="rId2"/>
              </a:rPr>
              <a:t>support@cfc.umt.edu</a:t>
            </a:r>
            <a:endParaRPr lang="en-US" dirty="0"/>
          </a:p>
          <a:p>
            <a:pPr lvl="1"/>
            <a:r>
              <a:rPr lang="en-US" dirty="0"/>
              <a:t>Enter through Stone 219; access Stone 218 through door between the rooms.</a:t>
            </a:r>
          </a:p>
          <a:p>
            <a:endParaRPr lang="en-US" dirty="0"/>
          </a:p>
          <a:p>
            <a:r>
              <a:rPr lang="en-US" b="1" dirty="0"/>
              <a:t>Join MAGIP list-serve </a:t>
            </a:r>
            <a:r>
              <a:rPr lang="en-US" dirty="0">
                <a:hlinkClick r:id="rId3"/>
              </a:rPr>
              <a:t>https://www.magip.org</a:t>
            </a:r>
            <a:endParaRPr lang="en-US" dirty="0"/>
          </a:p>
          <a:p>
            <a:pPr lvl="1"/>
            <a:r>
              <a:rPr lang="en-US" dirty="0"/>
              <a:t>Resources -&gt; E-mail List-Serve</a:t>
            </a:r>
          </a:p>
          <a:p>
            <a:endParaRPr lang="en-US" dirty="0"/>
          </a:p>
          <a:p>
            <a:r>
              <a:rPr lang="en-US" b="1" dirty="0"/>
              <a:t>Syllabus Quiz on Tuesday</a:t>
            </a:r>
          </a:p>
          <a:p>
            <a:pPr lvl="1"/>
            <a:r>
              <a:rPr lang="en-US" dirty="0">
                <a:hlinkClick r:id="rId4"/>
              </a:rPr>
              <a:t>https://umtgis.github.io/apps/syllabus/</a:t>
            </a:r>
            <a:endParaRPr lang="en-US" dirty="0"/>
          </a:p>
          <a:p>
            <a:pPr marL="34747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Ellipsoid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14400"/>
            <a:ext cx="4419600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A7DBB9-D2C3-42D8-8BE5-219709A11D56}"/>
              </a:ext>
            </a:extLst>
          </p:cNvPr>
          <p:cNvCxnSpPr>
            <a:cxnSpLocks/>
            <a:endCxn id="3074" idx="3"/>
          </p:cNvCxnSpPr>
          <p:nvPr/>
        </p:nvCxnSpPr>
        <p:spPr>
          <a:xfrm>
            <a:off x="4495800" y="3008313"/>
            <a:ext cx="2209800" cy="0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02649-7CA8-42D0-8A77-6B5038A0172F}"/>
              </a:ext>
            </a:extLst>
          </p:cNvPr>
          <p:cNvCxnSpPr>
            <a:cxnSpLocks/>
          </p:cNvCxnSpPr>
          <p:nvPr/>
        </p:nvCxnSpPr>
        <p:spPr>
          <a:xfrm>
            <a:off x="4495800" y="1066800"/>
            <a:ext cx="0" cy="1941513"/>
          </a:xfrm>
          <a:prstGeom prst="line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41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Ellipsoid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238" y="698222"/>
            <a:ext cx="8183562" cy="385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78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Geoid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7896" y="530225"/>
            <a:ext cx="5154246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96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534400" cy="75895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dirty="0"/>
              <a:t>What the Heck is a Datum?</a:t>
            </a:r>
          </a:p>
        </p:txBody>
      </p:sp>
      <p:pic>
        <p:nvPicPr>
          <p:cNvPr id="24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46" y="1950081"/>
            <a:ext cx="1917700" cy="18288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02920" y="496824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 w="76200">
                  <a:solidFill>
                    <a:srgbClr val="FF0000"/>
                  </a:solidFill>
                </a:ln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Geographic Coordinate System</a:t>
            </a:r>
            <a:endParaRPr kumimoji="0" lang="en-US" sz="3600" b="1" i="0" u="none" strike="noStrike" kern="1200" cap="none" spc="0" normalizeH="0" baseline="0" noProof="0" dirty="0">
              <a:ln w="76200">
                <a:solidFill>
                  <a:srgbClr val="FF0000"/>
                </a:solidFill>
              </a:ln>
              <a:solidFill>
                <a:srgbClr val="F07F09">
                  <a:tint val="88000"/>
                  <a:satMod val="150000"/>
                </a:srgb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2920" y="496824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Geographic Coordinate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1127" y="2823865"/>
            <a:ext cx="1896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Tie Points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90900" y="3657600"/>
            <a:ext cx="17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Datum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90900" y="2133600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Geoid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90900" y="1371600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Ellipsoid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86368" y="1740932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86368" y="243840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86368" y="320040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4400" y="2823865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Verdana"/>
                <a:ea typeface="+mj-ea"/>
                <a:cs typeface="+mj-cs"/>
              </a:rPr>
              <a:t>(Coordinates)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92248" y="4566790"/>
            <a:ext cx="2834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Verdana"/>
                <a:ea typeface="+mj-ea"/>
                <a:cs typeface="+mj-cs"/>
              </a:rPr>
              <a:t>Also called: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984927" y="2026281"/>
            <a:ext cx="2057400" cy="1676400"/>
          </a:xfrm>
          <a:prstGeom prst="ellipse">
            <a:avLst/>
          </a:prstGeom>
          <a:solidFill>
            <a:srgbClr val="00B050">
              <a:alpha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257799" y="2514600"/>
            <a:ext cx="1747059" cy="574488"/>
            <a:chOff x="5305534" y="3458278"/>
            <a:chExt cx="1900128" cy="574488"/>
          </a:xfrm>
        </p:grpSpPr>
        <p:grpSp>
          <p:nvGrpSpPr>
            <p:cNvPr id="26" name="Group 25"/>
            <p:cNvGrpSpPr/>
            <p:nvPr/>
          </p:nvGrpSpPr>
          <p:grpSpPr>
            <a:xfrm>
              <a:off x="5305534" y="3458278"/>
              <a:ext cx="1900128" cy="574488"/>
              <a:chOff x="5305534" y="3458278"/>
              <a:chExt cx="1900128" cy="57448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6140974" y="3458278"/>
                <a:ext cx="76200" cy="76200"/>
              </a:xfrm>
              <a:prstGeom prst="ellipse">
                <a:avLst/>
              </a:prstGeom>
              <a:solidFill>
                <a:sysClr val="windowText" lastClr="000000"/>
              </a:solidFill>
              <a:ln w="425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129462" y="3848100"/>
                <a:ext cx="76200" cy="76200"/>
              </a:xfrm>
              <a:prstGeom prst="ellipse">
                <a:avLst/>
              </a:prstGeom>
              <a:solidFill>
                <a:sysClr val="windowText" lastClr="000000"/>
              </a:solidFill>
              <a:ln w="425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cxnSp>
            <p:nvCxnSpPr>
              <p:cNvPr id="31" name="Straight Arrow Connector 30"/>
              <p:cNvCxnSpPr>
                <a:cxnSpLocks/>
              </p:cNvCxnSpPr>
              <p:nvPr/>
            </p:nvCxnSpPr>
            <p:spPr>
              <a:xfrm flipV="1">
                <a:off x="5305534" y="3534478"/>
                <a:ext cx="828764" cy="498288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</p:grpSp>
        <p:cxnSp>
          <p:nvCxnSpPr>
            <p:cNvPr id="27" name="Straight Arrow Connector 26"/>
            <p:cNvCxnSpPr/>
            <p:nvPr/>
          </p:nvCxnSpPr>
          <p:spPr>
            <a:xfrm flipV="1">
              <a:off x="5305534" y="3886200"/>
              <a:ext cx="1781066" cy="146566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621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0"/>
            <a:ext cx="8183880" cy="1051560"/>
          </a:xfrm>
        </p:spPr>
        <p:txBody>
          <a:bodyPr/>
          <a:lstStyle/>
          <a:p>
            <a:r>
              <a:rPr lang="en-US" dirty="0"/>
              <a:t>So… Where’s the Beef?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486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ellipsoid and geoid only matter if you are building\customizing reference systems…...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dirty="0"/>
              <a:t>In common use, just know that they are incorporated within the datum (GCS):</a:t>
            </a:r>
          </a:p>
          <a:p>
            <a:pPr marL="0" indent="0">
              <a:buNone/>
            </a:pPr>
            <a:r>
              <a:rPr lang="en-US" sz="1200" dirty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/>
              <a:t>NAD 27 uses the Clarke 1866 Ellipsoid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/>
              <a:t>NAD 83 uses the GRS 1980 Ellipsoid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/>
              <a:t>WGS 84 uses the EGM 1996 Ellipsoid</a:t>
            </a:r>
          </a:p>
          <a:p>
            <a:pPr marL="347472" lvl="1" indent="0">
              <a:buNone/>
            </a:pPr>
            <a:r>
              <a:rPr lang="en-US" sz="2800" dirty="0"/>
              <a:t>Etc….</a:t>
            </a:r>
          </a:p>
          <a:p>
            <a:pPr marL="347472" lvl="1" indent="0">
              <a:buNone/>
            </a:pPr>
            <a:endParaRPr lang="en-US" sz="12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47472" lvl="1" indent="0">
              <a:buNone/>
            </a:pPr>
            <a:r>
              <a:rPr lang="en-US" sz="28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TAKE HOME: These 3 Datums are what you will use 90% of the time. If you need another, look it up! </a:t>
            </a:r>
            <a:r>
              <a:rPr lang="en-US" sz="2800" dirty="0">
                <a:hlinkClick r:id="rId3"/>
              </a:rPr>
              <a:t>https://epsg.io</a:t>
            </a:r>
            <a:endParaRPr lang="en-US" sz="28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11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  <a:extLst>
              <a:ext uri="{FF2B5EF4-FFF2-40B4-BE49-F238E27FC236}">
                <a16:creationId xmlns:a16="http://schemas.microsoft.com/office/drawing/2014/main" id="{9A7ED4A5-6160-4825-B384-F295530711FC}"/>
              </a:ext>
            </a:extLst>
          </p:cNvPr>
          <p:cNvSpPr txBox="1"/>
          <p:nvPr/>
        </p:nvSpPr>
        <p:spPr>
          <a:xfrm>
            <a:off x="1600200" y="6248400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NOAA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DB5F5-1DB5-4AAB-BD4B-C892FEA6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"/>
            <a:ext cx="4349407" cy="5791200"/>
          </a:xfrm>
          <a:prstGeom prst="rect">
            <a:avLst/>
          </a:prstGeom>
        </p:spPr>
      </p:pic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885E6848-C415-4302-9F5B-9E9E657AE472}"/>
              </a:ext>
            </a:extLst>
          </p:cNvPr>
          <p:cNvSpPr txBox="1"/>
          <p:nvPr/>
        </p:nvSpPr>
        <p:spPr>
          <a:xfrm>
            <a:off x="2667000" y="624840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ESRI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BA2B8-A613-49DD-872A-F7E315DD8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886" y="685800"/>
            <a:ext cx="3663646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E90115-FDA8-4D2A-BB60-225121F88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99" y="3581400"/>
            <a:ext cx="39311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4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83880" cy="1051560"/>
          </a:xfrm>
        </p:spPr>
        <p:txBody>
          <a:bodyPr/>
          <a:lstStyle/>
          <a:p>
            <a:r>
              <a:rPr lang="en-US" dirty="0"/>
              <a:t>Projections – Distilled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7DE6CE9-8285-DD29-959C-B573A179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788"/>
            <a:ext cx="9144000" cy="41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D817C3-28A3-D60E-8AAE-AA889B3108C3}"/>
              </a:ext>
            </a:extLst>
          </p:cNvPr>
          <p:cNvSpPr txBox="1"/>
          <p:nvPr/>
        </p:nvSpPr>
        <p:spPr>
          <a:xfrm>
            <a:off x="1504950" y="990600"/>
            <a:ext cx="6134100" cy="4876800"/>
          </a:xfrm>
          <a:prstGeom prst="rect">
            <a:avLst/>
          </a:prstGeom>
          <a:solidFill>
            <a:schemeClr val="accent3">
              <a:alpha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Shearing: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stretching the skin in one or more directions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Tearing:</a:t>
            </a:r>
          </a:p>
          <a:p>
            <a:r>
              <a:rPr lang="en-US" sz="2800" dirty="0">
                <a:solidFill>
                  <a:schemeClr val="bg1"/>
                </a:solidFill>
              </a:rPr>
              <a:t>causing the skin to separate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Compressing:</a:t>
            </a:r>
          </a:p>
          <a:p>
            <a:r>
              <a:rPr lang="en-US" sz="2800" dirty="0">
                <a:solidFill>
                  <a:schemeClr val="bg1"/>
                </a:solidFill>
              </a:rPr>
              <a:t>forcing the skin to bunch up and condense</a:t>
            </a:r>
          </a:p>
        </p:txBody>
      </p:sp>
    </p:spTree>
    <p:extLst>
      <p:ext uri="{BB962C8B-B14F-4D97-AF65-F5344CB8AC3E}">
        <p14:creationId xmlns:p14="http://schemas.microsoft.com/office/powerpoint/2010/main" val="24993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6B9E82F-8A21-1E05-1DBC-96612D803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0"/>
            <a:ext cx="7969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94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EE68F0F-CB4B-00B7-2595-132D96397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68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99F758-A9C7-33FA-BF14-73372C48261B}"/>
              </a:ext>
            </a:extLst>
          </p:cNvPr>
          <p:cNvSpPr txBox="1"/>
          <p:nvPr/>
        </p:nvSpPr>
        <p:spPr>
          <a:xfrm>
            <a:off x="2845981" y="1014929"/>
            <a:ext cx="3200400" cy="1371600"/>
          </a:xfrm>
          <a:prstGeom prst="rect">
            <a:avLst/>
          </a:prstGeom>
          <a:solidFill>
            <a:schemeClr val="accent3">
              <a:alpha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Cylindrical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810B6-4637-7888-91F3-D6726B49CBDE}"/>
              </a:ext>
            </a:extLst>
          </p:cNvPr>
          <p:cNvSpPr txBox="1"/>
          <p:nvPr/>
        </p:nvSpPr>
        <p:spPr>
          <a:xfrm>
            <a:off x="2845981" y="3385583"/>
            <a:ext cx="3200400" cy="1371600"/>
          </a:xfrm>
          <a:prstGeom prst="rect">
            <a:avLst/>
          </a:prstGeom>
          <a:solidFill>
            <a:schemeClr val="accent3">
              <a:alpha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Conical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9648C-DB09-A2B9-F9B8-AD3F96D11A02}"/>
              </a:ext>
            </a:extLst>
          </p:cNvPr>
          <p:cNvSpPr txBox="1"/>
          <p:nvPr/>
        </p:nvSpPr>
        <p:spPr>
          <a:xfrm>
            <a:off x="2845981" y="5256084"/>
            <a:ext cx="3200400" cy="1371600"/>
          </a:xfrm>
          <a:prstGeom prst="rect">
            <a:avLst/>
          </a:prstGeom>
          <a:solidFill>
            <a:schemeClr val="accent3">
              <a:alpha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Planar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28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9AF1A19-2226-B50C-80E4-A5008C17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0"/>
            <a:ext cx="9144000" cy="653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D16FA0-2CC2-2C3E-052D-3A4E2F919A78}"/>
              </a:ext>
            </a:extLst>
          </p:cNvPr>
          <p:cNvSpPr txBox="1"/>
          <p:nvPr/>
        </p:nvSpPr>
        <p:spPr>
          <a:xfrm>
            <a:off x="533400" y="1219200"/>
            <a:ext cx="3200400" cy="1371600"/>
          </a:xfrm>
          <a:prstGeom prst="rect">
            <a:avLst/>
          </a:prstGeom>
          <a:solidFill>
            <a:schemeClr val="accent3">
              <a:alpha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Cylindrical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27B72-55AA-18FF-369F-6DA0327DE1C0}"/>
              </a:ext>
            </a:extLst>
          </p:cNvPr>
          <p:cNvSpPr txBox="1"/>
          <p:nvPr/>
        </p:nvSpPr>
        <p:spPr>
          <a:xfrm>
            <a:off x="1143000" y="4570284"/>
            <a:ext cx="3200400" cy="1371600"/>
          </a:xfrm>
          <a:prstGeom prst="rect">
            <a:avLst/>
          </a:prstGeom>
          <a:solidFill>
            <a:schemeClr val="accent3">
              <a:alpha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Conical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F0D26-2DBB-261D-4BD0-C5F404A794C1}"/>
              </a:ext>
            </a:extLst>
          </p:cNvPr>
          <p:cNvSpPr txBox="1"/>
          <p:nvPr/>
        </p:nvSpPr>
        <p:spPr>
          <a:xfrm>
            <a:off x="5638800" y="3276600"/>
            <a:ext cx="3200400" cy="1371600"/>
          </a:xfrm>
          <a:prstGeom prst="rect">
            <a:avLst/>
          </a:prstGeom>
          <a:solidFill>
            <a:schemeClr val="accent3">
              <a:alpha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Planar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1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2583" y="1672552"/>
            <a:ext cx="60388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Coordinate Systems,</a:t>
            </a:r>
          </a:p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Map Projections, Scale</a:t>
            </a:r>
          </a:p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and GDBs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7696" y="4267200"/>
            <a:ext cx="3568606" cy="112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A Concise Review,</a:t>
            </a:r>
          </a:p>
          <a:p>
            <a:pPr algn="ctr">
              <a:lnSpc>
                <a:spcPct val="150000"/>
              </a:lnSpc>
            </a:pPr>
            <a:r>
              <a:rPr lang="en-US" sz="2400" b="1" dirty="0"/>
              <a:t>Without All the Fat!</a:t>
            </a:r>
          </a:p>
        </p:txBody>
      </p:sp>
    </p:spTree>
    <p:extLst>
      <p:ext uri="{BB962C8B-B14F-4D97-AF65-F5344CB8AC3E}">
        <p14:creationId xmlns:p14="http://schemas.microsoft.com/office/powerpoint/2010/main" val="340618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74" y="1018377"/>
            <a:ext cx="7982052" cy="403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64" y="457430"/>
            <a:ext cx="6741471" cy="59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0" y="1066800"/>
            <a:ext cx="8228920" cy="41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9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60" y="457445"/>
            <a:ext cx="4547240" cy="594310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28850" y="1524000"/>
            <a:ext cx="3966950" cy="2971800"/>
          </a:xfrm>
          <a:prstGeom prst="rect">
            <a:avLst/>
          </a:prstGeom>
        </p:spPr>
        <p:txBody>
          <a:bodyPr vert="horz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070C0"/>
                </a:solidFill>
              </a:rPr>
              <a:t>All Projections are Distortions! All we can do is compromise what gets distorted.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1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 – Distilled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8143" y="1295400"/>
            <a:ext cx="8081750" cy="4038600"/>
          </a:xfrm>
          <a:prstGeom prst="rect">
            <a:avLst/>
          </a:prstGeom>
        </p:spPr>
        <p:txBody>
          <a:bodyPr vert="horz" anchor="t"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000" dirty="0">
                <a:solidFill>
                  <a:srgbClr val="0070C0"/>
                </a:solidFill>
              </a:rPr>
              <a:t>What is the nature of the phenomena to be analyzed?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In other words, do you want to compare: </a:t>
            </a:r>
          </a:p>
          <a:p>
            <a:endParaRPr lang="en-US" sz="1400" dirty="0">
              <a:solidFill>
                <a:srgbClr val="0070C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</a:rPr>
              <a:t>Area,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</a:rPr>
              <a:t>Distance,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</a:rPr>
              <a:t>Shape,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C00000"/>
                </a:solidFill>
              </a:rPr>
              <a:t>or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C00000"/>
                </a:solidFill>
              </a:rPr>
              <a:t>Direction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00" dirty="0">
              <a:solidFill>
                <a:srgbClr val="0070C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720" y="152400"/>
            <a:ext cx="8183880" cy="8382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To Choose a Projection Ask…</a:t>
            </a:r>
          </a:p>
        </p:txBody>
      </p:sp>
    </p:spTree>
    <p:extLst>
      <p:ext uri="{BB962C8B-B14F-4D97-AF65-F5344CB8AC3E}">
        <p14:creationId xmlns:p14="http://schemas.microsoft.com/office/powerpoint/2010/main" val="27977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"/>
            <a:ext cx="8183880" cy="77724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Projections – You </a:t>
            </a:r>
            <a:r>
              <a:rPr lang="en-US" sz="2800" dirty="0"/>
              <a:t>Have to Choose One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8142" y="1219200"/>
            <a:ext cx="8264857" cy="4800600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US" sz="2000" dirty="0">
                <a:solidFill>
                  <a:srgbClr val="FF9900"/>
                </a:solidFill>
              </a:rPr>
              <a:t>Azimuthal </a:t>
            </a:r>
            <a:r>
              <a:rPr lang="en-US" sz="2000" dirty="0">
                <a:solidFill>
                  <a:srgbClr val="0070C0"/>
                </a:solidFill>
              </a:rPr>
              <a:t>— Direction from a given central point to any other point is shown correctly. </a:t>
            </a:r>
            <a:r>
              <a:rPr lang="en-US" sz="2000" dirty="0">
                <a:solidFill>
                  <a:srgbClr val="C00000"/>
                </a:solidFill>
              </a:rPr>
              <a:t>Use to evaluate the </a:t>
            </a:r>
            <a:r>
              <a:rPr lang="en-US" sz="2400" dirty="0">
                <a:solidFill>
                  <a:srgbClr val="C00000"/>
                </a:solidFill>
              </a:rPr>
              <a:t>direction</a:t>
            </a:r>
            <a:r>
              <a:rPr lang="en-US" sz="2000" dirty="0">
                <a:solidFill>
                  <a:srgbClr val="C00000"/>
                </a:solidFill>
              </a:rPr>
              <a:t> phenomena move from a location.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US" sz="2000" dirty="0">
                <a:solidFill>
                  <a:srgbClr val="FF9900"/>
                </a:solidFill>
              </a:rPr>
              <a:t>Conformal </a:t>
            </a:r>
            <a:r>
              <a:rPr lang="en-US" sz="2000" dirty="0">
                <a:solidFill>
                  <a:srgbClr val="0070C0"/>
                </a:solidFill>
              </a:rPr>
              <a:t>— Angles and shapes at each point are preserved. </a:t>
            </a:r>
            <a:r>
              <a:rPr lang="en-US" sz="2000" dirty="0">
                <a:solidFill>
                  <a:srgbClr val="C00000"/>
                </a:solidFill>
              </a:rPr>
              <a:t>Use to compare the </a:t>
            </a:r>
            <a:r>
              <a:rPr lang="en-US" sz="2400" dirty="0">
                <a:solidFill>
                  <a:srgbClr val="C00000"/>
                </a:solidFill>
              </a:rPr>
              <a:t>shape</a:t>
            </a:r>
            <a:r>
              <a:rPr lang="en-US" sz="2000" dirty="0">
                <a:solidFill>
                  <a:srgbClr val="C00000"/>
                </a:solidFill>
              </a:rPr>
              <a:t> of phenomena in relation to one another.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US" sz="2000" dirty="0">
                <a:solidFill>
                  <a:srgbClr val="FF9900"/>
                </a:solidFill>
              </a:rPr>
              <a:t>Equal-area </a:t>
            </a:r>
            <a:r>
              <a:rPr lang="en-US" sz="2000" dirty="0">
                <a:solidFill>
                  <a:srgbClr val="0070C0"/>
                </a:solidFill>
              </a:rPr>
              <a:t>— All areas have the same relative area as the corresponding part on the Earth. </a:t>
            </a:r>
            <a:r>
              <a:rPr lang="en-US" sz="2000" dirty="0">
                <a:solidFill>
                  <a:srgbClr val="C00000"/>
                </a:solidFill>
              </a:rPr>
              <a:t>Use to compare the </a:t>
            </a:r>
            <a:r>
              <a:rPr lang="en-US" sz="2400" dirty="0">
                <a:solidFill>
                  <a:srgbClr val="C00000"/>
                </a:solidFill>
              </a:rPr>
              <a:t>area</a:t>
            </a:r>
            <a:r>
              <a:rPr lang="en-US" sz="2000" dirty="0">
                <a:solidFill>
                  <a:srgbClr val="C00000"/>
                </a:solidFill>
              </a:rPr>
              <a:t> of phenomena in relation to one another.</a:t>
            </a:r>
          </a:p>
          <a:p>
            <a:pPr marL="342900" indent="-342900">
              <a:buSzPct val="150000"/>
              <a:buFont typeface="Arial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342900" indent="-342900">
              <a:buSzPct val="150000"/>
              <a:buFont typeface="Arial" pitchFamily="34" charset="0"/>
              <a:buChar char="•"/>
            </a:pPr>
            <a:r>
              <a:rPr lang="en-US" sz="2000" dirty="0">
                <a:solidFill>
                  <a:srgbClr val="FF9900"/>
                </a:solidFill>
              </a:rPr>
              <a:t>Equidistant </a:t>
            </a:r>
            <a:r>
              <a:rPr lang="en-US" sz="2000" dirty="0">
                <a:solidFill>
                  <a:srgbClr val="0070C0"/>
                </a:solidFill>
              </a:rPr>
              <a:t>— Shows true distances from a center point or along a special set of lines. </a:t>
            </a:r>
            <a:r>
              <a:rPr lang="en-US" sz="2000" dirty="0">
                <a:solidFill>
                  <a:srgbClr val="C00000"/>
                </a:solidFill>
              </a:rPr>
              <a:t>Use to measure the </a:t>
            </a:r>
            <a:r>
              <a:rPr lang="en-US" sz="2400" dirty="0">
                <a:solidFill>
                  <a:srgbClr val="C00000"/>
                </a:solidFill>
              </a:rPr>
              <a:t>distance</a:t>
            </a:r>
            <a:r>
              <a:rPr lang="en-US" sz="2000" dirty="0">
                <a:solidFill>
                  <a:srgbClr val="C00000"/>
                </a:solidFill>
              </a:rPr>
              <a:t> between phenomena, either spreading from a point or along a route.</a:t>
            </a:r>
          </a:p>
        </p:txBody>
      </p:sp>
    </p:spTree>
    <p:extLst>
      <p:ext uri="{BB962C8B-B14F-4D97-AF65-F5344CB8AC3E}">
        <p14:creationId xmlns:p14="http://schemas.microsoft.com/office/powerpoint/2010/main" val="50834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3" name="TextBox 2">
            <a:hlinkClick r:id="rId2"/>
          </p:cNvPr>
          <p:cNvSpPr txBox="1"/>
          <p:nvPr/>
        </p:nvSpPr>
        <p:spPr>
          <a:xfrm>
            <a:off x="1607503" y="3136612"/>
            <a:ext cx="6160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https://map-projections.net/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15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52400"/>
            <a:ext cx="8183880" cy="777240"/>
          </a:xfrm>
        </p:spPr>
        <p:txBody>
          <a:bodyPr>
            <a:normAutofit/>
          </a:bodyPr>
          <a:lstStyle/>
          <a:p>
            <a:r>
              <a:rPr lang="en-US" sz="3100" dirty="0"/>
              <a:t>Projections </a:t>
            </a:r>
            <a:r>
              <a:rPr lang="en-US" dirty="0"/>
              <a:t>– </a:t>
            </a:r>
            <a:r>
              <a:rPr lang="en-US" sz="3100" dirty="0"/>
              <a:t>Choose Map Extent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020295"/>
            <a:ext cx="5252285" cy="53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3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7916-515E-DE72-EF47-FCD41FD56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EEF491-1BB8-1589-54AC-A687FE55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85800"/>
            <a:ext cx="4724400" cy="472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0DDBA0-AD3D-2B1D-7153-FEE948FF90F2}"/>
              </a:ext>
            </a:extLst>
          </p:cNvPr>
          <p:cNvSpPr txBox="1"/>
          <p:nvPr/>
        </p:nvSpPr>
        <p:spPr>
          <a:xfrm>
            <a:off x="1001407" y="5987534"/>
            <a:ext cx="714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nyt-imperial"/>
              </a:rPr>
              <a:t>Double sided disk by J. Richard Gott, Robert </a:t>
            </a:r>
            <a:r>
              <a:rPr lang="en-US" b="0" i="0" u="none" strike="noStrike" dirty="0" err="1">
                <a:effectLst/>
                <a:latin typeface="nyt-imperial"/>
              </a:rPr>
              <a:t>Vanderbei</a:t>
            </a:r>
            <a:r>
              <a:rPr lang="en-US" b="0" i="0" u="none" strike="noStrike" dirty="0">
                <a:effectLst/>
                <a:latin typeface="nyt-imperial"/>
              </a:rPr>
              <a:t> and David Goldberg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3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A2325-73ED-8804-2F14-D04652A99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E9E4022-336C-6FE5-C370-880B54DC2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E53D9C-02DC-F64A-14D5-5D58E45C6FCB}"/>
              </a:ext>
            </a:extLst>
          </p:cNvPr>
          <p:cNvSpPr txBox="1"/>
          <p:nvPr/>
        </p:nvSpPr>
        <p:spPr>
          <a:xfrm>
            <a:off x="383701" y="6133545"/>
            <a:ext cx="837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nyt-imperial"/>
              </a:rPr>
              <a:t>Equal Earth </a:t>
            </a:r>
            <a:r>
              <a:rPr lang="en-US" dirty="0">
                <a:latin typeface="nyt-imperial"/>
              </a:rPr>
              <a:t>projection </a:t>
            </a:r>
            <a:r>
              <a:rPr lang="en-US" b="0" i="0" u="none" strike="noStrike" dirty="0">
                <a:effectLst/>
                <a:latin typeface="nyt-imperial"/>
              </a:rPr>
              <a:t>by Bojan </a:t>
            </a:r>
            <a:r>
              <a:rPr lang="en-US" b="0" i="0" u="none" strike="noStrike" dirty="0" err="1">
                <a:effectLst/>
                <a:latin typeface="nyt-imperial"/>
              </a:rPr>
              <a:t>Savric</a:t>
            </a:r>
            <a:r>
              <a:rPr lang="en-US" b="0" i="0" u="none" strike="noStrike" dirty="0">
                <a:effectLst/>
                <a:latin typeface="nyt-imperial"/>
              </a:rPr>
              <a:t>, Tom Patterson, Bernhard Jenny (2018)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182D8-2728-AD31-352A-2FADDD6BC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E32E1-E97B-ED4E-15AF-19C98E2B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atural Earth II">
            <a:extLst>
              <a:ext uri="{FF2B5EF4-FFF2-40B4-BE49-F238E27FC236}">
                <a16:creationId xmlns:a16="http://schemas.microsoft.com/office/drawing/2014/main" id="{58CE53CF-6FF9-C97C-54F9-504113AB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E8D405-D33E-DE5C-EF44-FE3DC5806AB3}"/>
              </a:ext>
            </a:extLst>
          </p:cNvPr>
          <p:cNvSpPr txBox="1"/>
          <p:nvPr/>
        </p:nvSpPr>
        <p:spPr>
          <a:xfrm>
            <a:off x="383701" y="6133545"/>
            <a:ext cx="837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nyt-imperial"/>
              </a:rPr>
              <a:t>Natural Earth II </a:t>
            </a:r>
            <a:r>
              <a:rPr lang="en-US" dirty="0">
                <a:latin typeface="nyt-imperial"/>
              </a:rPr>
              <a:t>projection </a:t>
            </a:r>
            <a:r>
              <a:rPr lang="en-US" b="0" i="0" u="none" strike="noStrike" dirty="0">
                <a:effectLst/>
                <a:latin typeface="nyt-imperial"/>
              </a:rPr>
              <a:t>by Tom Patterson, Bojan </a:t>
            </a:r>
            <a:r>
              <a:rPr lang="en-US" b="0" i="0" u="none" strike="noStrike" dirty="0" err="1">
                <a:effectLst/>
                <a:latin typeface="nyt-imperial"/>
              </a:rPr>
              <a:t>Savric</a:t>
            </a:r>
            <a:r>
              <a:rPr lang="en-US" b="0" i="0" u="none" strike="noStrike" dirty="0">
                <a:effectLst/>
                <a:latin typeface="nyt-imperial"/>
              </a:rPr>
              <a:t>, Bernhard Jenny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3A2FF0-94E3-A7A5-FE33-0E28D995C973}"/>
              </a:ext>
            </a:extLst>
          </p:cNvPr>
          <p:cNvSpPr txBox="1"/>
          <p:nvPr/>
        </p:nvSpPr>
        <p:spPr>
          <a:xfrm>
            <a:off x="1942850" y="3244334"/>
            <a:ext cx="525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https://map-</a:t>
            </a:r>
            <a:r>
              <a:rPr lang="en-US" dirty="0" err="1">
                <a:hlinkClick r:id="rId2"/>
              </a:rPr>
              <a:t>projections.net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singleview.php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1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152400"/>
            <a:ext cx="8183880" cy="777240"/>
          </a:xfrm>
        </p:spPr>
        <p:txBody>
          <a:bodyPr>
            <a:normAutofit/>
          </a:bodyPr>
          <a:lstStyle/>
          <a:p>
            <a:r>
              <a:rPr lang="en-US" sz="3100" dirty="0"/>
              <a:t>Projections </a:t>
            </a:r>
            <a:r>
              <a:rPr lang="en-US" dirty="0"/>
              <a:t>– </a:t>
            </a:r>
            <a:r>
              <a:rPr lang="en-US" sz="3100" dirty="0"/>
              <a:t>In 3 East Steps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4101405"/>
            <a:ext cx="83512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lvl="1">
              <a:spcBef>
                <a:spcPts val="250"/>
              </a:spcBef>
              <a:buClr>
                <a:srgbClr val="F07F09"/>
              </a:buClr>
              <a:buSzPct val="100000"/>
            </a:pPr>
            <a:r>
              <a:rPr lang="en-US" sz="2800" b="1" dirty="0">
                <a:solidFill>
                  <a:srgbClr val="0070C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>TAKE HOME: The Equal-area projection is by far the most popular for thematic mapping.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8143" y="1219200"/>
            <a:ext cx="8081750" cy="3528378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Determine if your data is best analyzed by area, distance, shape, or direction.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2000" dirty="0">
              <a:solidFill>
                <a:srgbClr val="C00000"/>
              </a:solidFill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Choose the best projection compromise for your data type.</a:t>
            </a:r>
          </a:p>
          <a:p>
            <a:pPr marL="457200" indent="-457200">
              <a:buSzPct val="100000"/>
              <a:buFont typeface="+mj-lt"/>
              <a:buAutoNum type="arabicPeriod"/>
            </a:pPr>
            <a:endParaRPr lang="en-US" sz="2000" dirty="0">
              <a:solidFill>
                <a:srgbClr val="C00000"/>
              </a:solidFill>
            </a:endParaRP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C00000"/>
                </a:solidFill>
              </a:rPr>
              <a:t>Select the best projection for the geographic extent being mapped.</a:t>
            </a:r>
          </a:p>
          <a:p>
            <a:pPr>
              <a:buSzPct val="100000"/>
            </a:pPr>
            <a:endParaRPr lang="en-US" sz="2000" dirty="0">
              <a:solidFill>
                <a:srgbClr val="C00000"/>
              </a:solidFill>
            </a:endParaRPr>
          </a:p>
          <a:p>
            <a:pPr>
              <a:buSzPct val="100000"/>
            </a:pPr>
            <a:endParaRPr lang="en-US" sz="2000" dirty="0">
              <a:solidFill>
                <a:srgbClr val="C00000"/>
              </a:solidFill>
            </a:endParaRPr>
          </a:p>
          <a:p>
            <a:pPr>
              <a:buSzPct val="100000"/>
            </a:pP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01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EB062-3026-7247-8111-9F9A49DFC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rocky mountain coordination system&#10;&#10;Description automatically generated">
            <a:extLst>
              <a:ext uri="{FF2B5EF4-FFF2-40B4-BE49-F238E27FC236}">
                <a16:creationId xmlns:a16="http://schemas.microsoft.com/office/drawing/2014/main" id="{9F169800-AF2D-F033-8057-613AEB1F6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16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02082-3520-C757-2497-2C938A312F57}"/>
              </a:ext>
            </a:extLst>
          </p:cNvPr>
          <p:cNvSpPr txBox="1"/>
          <p:nvPr/>
        </p:nvSpPr>
        <p:spPr>
          <a:xfrm>
            <a:off x="1290428" y="6096000"/>
            <a:ext cx="656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www.marls.com</a:t>
            </a:r>
            <a:r>
              <a:rPr lang="en-US" dirty="0">
                <a:hlinkClick r:id="rId3"/>
              </a:rPr>
              <a:t>/resources/</a:t>
            </a:r>
            <a:r>
              <a:rPr lang="en-US" dirty="0" err="1">
                <a:hlinkClick r:id="rId3"/>
              </a:rPr>
              <a:t>rmtcrs</a:t>
            </a:r>
            <a:r>
              <a:rPr lang="en-US" dirty="0">
                <a:hlinkClick r:id="rId3"/>
              </a:rPr>
              <a:t>-information/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2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5638120" cy="28190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572869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Scale—The relationship between a distance on a map and the corresponding distance on the Earth.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1560" y="4263904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Three Types</a:t>
            </a:r>
          </a:p>
          <a:p>
            <a:pPr marL="1657350" lvl="3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Representative Fraction – 1:100,000</a:t>
            </a:r>
          </a:p>
          <a:p>
            <a:pPr marL="1657350" lvl="3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Verbal Scale </a:t>
            </a: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>–</a:t>
            </a: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 1 inch to the Mile</a:t>
            </a:r>
          </a:p>
          <a:p>
            <a:pPr marL="1657350" lvl="3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Graphic Scale – Scale Bar</a:t>
            </a:r>
          </a:p>
        </p:txBody>
      </p:sp>
    </p:spTree>
    <p:extLst>
      <p:ext uri="{BB962C8B-B14F-4D97-AF65-F5344CB8AC3E}">
        <p14:creationId xmlns:p14="http://schemas.microsoft.com/office/powerpoint/2010/main" val="216831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609600"/>
            <a:ext cx="8001000" cy="1219200"/>
          </a:xfrm>
        </p:spPr>
        <p:txBody>
          <a:bodyPr>
            <a:normAutofit/>
          </a:bodyPr>
          <a:lstStyle/>
          <a:p>
            <a:pPr marL="0" indent="0" algn="ctr" eaLnBrk="1" hangingPunct="1">
              <a:buNone/>
            </a:pPr>
            <a:r>
              <a:rPr lang="en-US" b="1" dirty="0"/>
              <a:t>Scale varies across Small Scale Maps of the World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" y="1676400"/>
            <a:ext cx="8059737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71388" y="4024433"/>
            <a:ext cx="3567212" cy="1219200"/>
          </a:xfrm>
          <a:prstGeom prst="rect">
            <a:avLst/>
          </a:prstGeom>
        </p:spPr>
        <p:txBody>
          <a:bodyPr vert="horz" lIns="182880" tIns="91440">
            <a:no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Font typeface="Wingdings 2"/>
              <a:buNone/>
            </a:pPr>
            <a:r>
              <a:rPr lang="en-US" sz="2000" b="1" dirty="0"/>
              <a:t>This would be the correct scale on a Mercator World Map.</a:t>
            </a:r>
          </a:p>
        </p:txBody>
      </p:sp>
    </p:spTree>
    <p:extLst>
      <p:ext uri="{BB962C8B-B14F-4D97-AF65-F5344CB8AC3E}">
        <p14:creationId xmlns:p14="http://schemas.microsoft.com/office/powerpoint/2010/main" val="115534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1038367" y="289560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1:250,000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0" y="762000"/>
            <a:ext cx="7086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Large Scale</a:t>
            </a:r>
          </a:p>
          <a:p>
            <a:pPr algn="ctr">
              <a:spcBef>
                <a:spcPct val="0"/>
              </a:spcBef>
            </a:pPr>
            <a:r>
              <a:rPr lang="en-US" sz="3200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1:25,000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800" y="485769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1:25,000,000</a:t>
            </a:r>
          </a:p>
          <a:p>
            <a:pPr algn="ctr">
              <a:spcBef>
                <a:spcPct val="0"/>
              </a:spcBef>
            </a:pP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Small Scale</a:t>
            </a:r>
          </a:p>
        </p:txBody>
      </p:sp>
      <p:sp>
        <p:nvSpPr>
          <p:cNvPr id="3" name="Up Arrow 2"/>
          <p:cNvSpPr/>
          <p:nvPr/>
        </p:nvSpPr>
        <p:spPr>
          <a:xfrm>
            <a:off x="4419599" y="1905000"/>
            <a:ext cx="381000" cy="838200"/>
          </a:xfrm>
          <a:prstGeom prst="upArrow">
            <a:avLst>
              <a:gd name="adj1" fmla="val 28657"/>
              <a:gd name="adj2" fmla="val 6791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>
            <a:off x="4514849" y="3581400"/>
            <a:ext cx="190501" cy="1123890"/>
          </a:xfrm>
          <a:prstGeom prst="down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30BFBB-C756-40B5-A588-3C9BCF060745}"/>
              </a:ext>
            </a:extLst>
          </p:cNvPr>
          <p:cNvSpPr txBox="1"/>
          <p:nvPr/>
        </p:nvSpPr>
        <p:spPr>
          <a:xfrm>
            <a:off x="4953000" y="3658597"/>
            <a:ext cx="3548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RELATIVE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02F89-F039-42A7-B9DD-D3949EDE9C84}"/>
              </a:ext>
            </a:extLst>
          </p:cNvPr>
          <p:cNvSpPr txBox="1"/>
          <p:nvPr/>
        </p:nvSpPr>
        <p:spPr>
          <a:xfrm>
            <a:off x="1143000" y="1845937"/>
            <a:ext cx="198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IT’s</a:t>
            </a:r>
          </a:p>
        </p:txBody>
      </p:sp>
    </p:spTree>
    <p:extLst>
      <p:ext uri="{BB962C8B-B14F-4D97-AF65-F5344CB8AC3E}">
        <p14:creationId xmlns:p14="http://schemas.microsoft.com/office/powerpoint/2010/main" val="424921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609600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Large 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6670" y="60960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Smaller Number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24272" y="60960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Larger Features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Smaller Area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3400" y="3352800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>Small</a:t>
            </a:r>
            <a:r>
              <a:rPr lang="en-US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 Scale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26670" y="33528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>Larger</a:t>
            </a: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 Number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4811" y="3352800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>Smaller</a:t>
            </a:r>
            <a:r>
              <a:rPr lang="en-US" b="1" dirty="0"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 Features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81800" y="335280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>Larger</a:t>
            </a:r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 Area</a:t>
            </a:r>
          </a:p>
        </p:txBody>
      </p:sp>
      <p:sp>
        <p:nvSpPr>
          <p:cNvPr id="4" name="Rectangle 3"/>
          <p:cNvSpPr/>
          <p:nvPr/>
        </p:nvSpPr>
        <p:spPr>
          <a:xfrm>
            <a:off x="2971800" y="1143000"/>
            <a:ext cx="3352800" cy="1676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20" y="1389380"/>
            <a:ext cx="2981960" cy="11836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971800" y="3810000"/>
            <a:ext cx="3352800" cy="1676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62400" y="281940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1:1,800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048000" y="3906758"/>
            <a:ext cx="3183890" cy="1438910"/>
            <a:chOff x="3048000" y="3906758"/>
            <a:chExt cx="3183890" cy="143891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906758"/>
              <a:ext cx="745490" cy="29591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800" y="3906758"/>
              <a:ext cx="745490" cy="29591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600" y="3906758"/>
              <a:ext cx="745490" cy="29591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906758"/>
              <a:ext cx="745490" cy="29591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4287758"/>
              <a:ext cx="745490" cy="29591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800" y="4287758"/>
              <a:ext cx="745490" cy="29591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600" y="4287758"/>
              <a:ext cx="745490" cy="29591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287758"/>
              <a:ext cx="745490" cy="29591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4668758"/>
              <a:ext cx="745490" cy="29591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800" y="4668758"/>
              <a:ext cx="745490" cy="29591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600" y="4668758"/>
              <a:ext cx="745490" cy="29591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668758"/>
              <a:ext cx="745490" cy="29591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5049758"/>
              <a:ext cx="745490" cy="29591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800" y="5049758"/>
              <a:ext cx="745490" cy="29591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3600" y="5049758"/>
              <a:ext cx="745490" cy="29591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5049758"/>
              <a:ext cx="745490" cy="295910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3962400" y="549806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1:72,000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53200" y="179653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11” x 17”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53200" y="4484092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11” x 17”</a:t>
            </a:r>
          </a:p>
        </p:txBody>
      </p:sp>
    </p:spTree>
    <p:extLst>
      <p:ext uri="{BB962C8B-B14F-4D97-AF65-F5344CB8AC3E}">
        <p14:creationId xmlns:p14="http://schemas.microsoft.com/office/powerpoint/2010/main" val="112850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6" grpId="0"/>
      <p:bldP spid="17" grpId="0"/>
      <p:bldP spid="18" grpId="0"/>
      <p:bldP spid="23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228600" y="17526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lvl="1" algn="ctr">
              <a:spcBef>
                <a:spcPts val="250"/>
              </a:spcBef>
              <a:buClr>
                <a:srgbClr val="F07F09"/>
              </a:buClr>
              <a:buSzPct val="100000"/>
            </a:pPr>
            <a:r>
              <a:rPr lang="en-US" sz="2800" b="1" dirty="0">
                <a:solidFill>
                  <a:srgbClr val="0070C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>TAKE HOME: Scale is not equal across all areas of a small scale projection. On world maps, a static scale bar is virtually useless. A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>Conic Projection </a:t>
            </a:r>
            <a:r>
              <a:rPr lang="en-US" sz="2800" b="1" dirty="0">
                <a:solidFill>
                  <a:srgbClr val="0070C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>is a good compromise for true scale when mapping mid-latitude continents.</a:t>
            </a:r>
          </a:p>
        </p:txBody>
      </p:sp>
    </p:spTree>
    <p:extLst>
      <p:ext uri="{BB962C8B-B14F-4D97-AF65-F5344CB8AC3E}">
        <p14:creationId xmlns:p14="http://schemas.microsoft.com/office/powerpoint/2010/main" val="13700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Circles Vs Rhumb Lines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19200"/>
            <a:ext cx="34385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79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D1787-DE9E-7E4A-C31F-CF64622BA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A2102-02FE-95B3-6C42-6B4CA141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Circles Vs Rhumb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"/>
            <a:ext cx="7315200" cy="49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0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374" y="152400"/>
            <a:ext cx="8183880" cy="1051560"/>
          </a:xfrm>
        </p:spPr>
        <p:txBody>
          <a:bodyPr/>
          <a:lstStyle/>
          <a:p>
            <a:r>
              <a:rPr lang="en-US" dirty="0"/>
              <a:t>Great Circles Vs Rhumb Lines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74" y="1447800"/>
            <a:ext cx="757809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hlinkClick r:id="rId3"/>
          </p:cNvPr>
          <p:cNvSpPr txBox="1"/>
          <p:nvPr/>
        </p:nvSpPr>
        <p:spPr>
          <a:xfrm>
            <a:off x="1676400" y="6096000"/>
            <a:ext cx="6015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https://beta.observablehq.com/@jake-low/satellite-ground-track-visualizer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7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04800"/>
            <a:ext cx="7117180" cy="1012825"/>
          </a:xfrm>
        </p:spPr>
        <p:txBody>
          <a:bodyPr/>
          <a:lstStyle/>
          <a:p>
            <a:pPr algn="l"/>
            <a:r>
              <a:rPr lang="en-US" dirty="0"/>
              <a:t>The Geodatabase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1600200"/>
            <a:ext cx="7117180" cy="861420"/>
          </a:xfrm>
        </p:spPr>
        <p:txBody>
          <a:bodyPr/>
          <a:lstStyle/>
          <a:p>
            <a:r>
              <a:rPr lang="en-US" dirty="0"/>
              <a:t>What is a Geodatabase?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09800"/>
            <a:ext cx="2706687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4" b="98148" l="500" r="96500">
                        <a14:foregroundMark x1="6000" y1="23611" x2="15500" y2="84722"/>
                        <a14:foregroundMark x1="20500" y1="25000" x2="87500" y2="83796"/>
                        <a14:foregroundMark x1="94500" y1="31019" x2="96500" y2="81019"/>
                        <a14:foregroundMark x1="89000" y1="27778" x2="15500" y2="85185"/>
                        <a14:foregroundMark x1="11000" y1="20370" x2="62000" y2="27778"/>
                        <a14:foregroundMark x1="71000" y1="28704" x2="95000" y2="20833"/>
                        <a14:foregroundMark x1="62500" y1="36111" x2="62500" y2="36111"/>
                        <a14:foregroundMark x1="85000" y1="47222" x2="85000" y2="47222"/>
                        <a14:foregroundMark x1="50500" y1="75000" x2="58000" y2="92130"/>
                        <a14:foregroundMark x1="2000" y1="25463" x2="4000" y2="77778"/>
                        <a14:foregroundMark x1="33000" y1="95370" x2="67000" y2="94907"/>
                        <a14:foregroundMark x1="56000" y1="98611" x2="46500" y2="97685"/>
                        <a14:foregroundMark x1="58000" y1="61574" x2="64500" y2="70833"/>
                        <a14:foregroundMark x1="23500" y1="35648" x2="80000" y2="35648"/>
                        <a14:foregroundMark x1="4000" y1="20833" x2="4000" y2="20833"/>
                        <a14:foregroundMark x1="3500" y1="18056" x2="3500" y2="18056"/>
                        <a14:foregroundMark x1="5500" y1="18519" x2="5500" y2="18519"/>
                        <a14:foregroundMark x1="8500" y1="18981" x2="8500" y2="18981"/>
                        <a14:foregroundMark x1="3000" y1="16667" x2="3000" y2="16667"/>
                        <a14:foregroundMark x1="500" y1="15278" x2="500" y2="15278"/>
                        <a14:foregroundMark x1="26000" y1="57407" x2="26000" y2="57407"/>
                        <a14:foregroundMark x1="68500" y1="55093" x2="68500" y2="55093"/>
                        <a14:foregroundMark x1="66000" y1="31019" x2="66000" y2="31019"/>
                        <a14:foregroundMark x1="82500" y1="88889" x2="82500" y2="88889"/>
                        <a14:foregroundMark x1="40000" y1="81481" x2="40000" y2="81481"/>
                        <a14:foregroundMark x1="64000" y1="57407" x2="64000" y2="57407"/>
                        <a14:foregroundMark x1="76500" y1="87963" x2="76500" y2="87963"/>
                        <a14:foregroundMark x1="67000" y1="71296" x2="67000" y2="71296"/>
                        <a14:foregroundMark x1="28500" y1="84259" x2="28500" y2="84259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420618"/>
            <a:ext cx="1676400" cy="1837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96" y="3657600"/>
            <a:ext cx="2474704" cy="2487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r="55667"/>
          <a:stretch/>
        </p:blipFill>
        <p:spPr>
          <a:xfrm>
            <a:off x="6251776" y="3527644"/>
            <a:ext cx="1676400" cy="1352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57777" r="1"/>
          <a:stretch/>
        </p:blipFill>
        <p:spPr>
          <a:xfrm>
            <a:off x="6330604" y="5105400"/>
            <a:ext cx="1596621" cy="135255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934200" y="4800600"/>
            <a:ext cx="301424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7117180" cy="784225"/>
          </a:xfrm>
        </p:spPr>
        <p:txBody>
          <a:bodyPr/>
          <a:lstStyle/>
          <a:p>
            <a:r>
              <a:rPr lang="en-US" dirty="0"/>
              <a:t>The Geodatabase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143000"/>
            <a:ext cx="8153400" cy="1905000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/>
              <a:t>The geodatabase is the basic building block and storage vessel for all data management in GIS.</a:t>
            </a:r>
          </a:p>
          <a:p>
            <a:pPr marL="342900" indent="-342900" algn="l">
              <a:buFont typeface="Arial" pitchFamily="34" charset="0"/>
              <a:buChar char="•"/>
            </a:pPr>
            <a:endParaRPr lang="en-US" dirty="0"/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/>
              <a:t>Many agencies still store layers as shapfiles, but they are missing the power and convenience of the GDB</a:t>
            </a:r>
          </a:p>
          <a:p>
            <a:pPr marL="342900" indent="-342900" algn="l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3048000"/>
            <a:ext cx="38385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09600"/>
            <a:ext cx="7117180" cy="784225"/>
          </a:xfrm>
        </p:spPr>
        <p:txBody>
          <a:bodyPr/>
          <a:lstStyle/>
          <a:p>
            <a:pPr algn="l"/>
            <a:r>
              <a:rPr lang="en-US" dirty="0"/>
              <a:t>The Geodatabase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5768" y="1905000"/>
            <a:ext cx="7117180" cy="1295400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/>
              <a:t>The power of a GDB lies in the file hierarchy and the ability to normalize the layers in a single projection:</a:t>
            </a:r>
          </a:p>
          <a:p>
            <a:pPr marL="342900" indent="-342900" algn="l">
              <a:buFont typeface="Arial" pitchFamily="34" charset="0"/>
              <a:buChar char="•"/>
            </a:pPr>
            <a:endParaRPr lang="en-US" dirty="0"/>
          </a:p>
          <a:p>
            <a:pPr marL="342900" indent="-342900"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634792"/>
            <a:ext cx="85399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Feature Dataset (set projection that all imported layers inherit)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Feature Class (exp. Gauging Stations points)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Feature Class (exp. River lines)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Feature Class (exp. Lakes polygons)</a:t>
            </a:r>
          </a:p>
          <a:p>
            <a:pPr lvl="1"/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Feature Datasets also allow you to set up Topologies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 Topology is a rule that governs interactions between layers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For Example, you could say that adjacent layers can’t have gaps.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1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028" y="152400"/>
            <a:ext cx="7772400" cy="1066800"/>
          </a:xfrm>
        </p:spPr>
        <p:txBody>
          <a:bodyPr/>
          <a:lstStyle/>
          <a:p>
            <a:r>
              <a:rPr lang="en-US" dirty="0">
                <a:latin typeface="Bell Gothic Std Black" pitchFamily="34" charset="0"/>
              </a:rPr>
              <a:t>Staying Organized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66800"/>
            <a:ext cx="84107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Remember: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Data come in many different formats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Data come in many different coordinate systems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Data come in many different projections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1600" b="1" dirty="0"/>
          </a:p>
          <a:p>
            <a:pPr marL="0" lvl="1"/>
            <a:r>
              <a:rPr lang="en-US" sz="1600" b="1" dirty="0"/>
              <a:t>A Geodatabase is the best way to normalize the data: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But individual feature classes imported retain their reference system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So… you </a:t>
            </a:r>
            <a:r>
              <a:rPr lang="en-US" sz="1600" b="1" dirty="0"/>
              <a:t>MUST</a:t>
            </a:r>
            <a:r>
              <a:rPr lang="en-US" sz="1600" dirty="0"/>
              <a:t> use the Feature Dataset to normalize the coordinates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Always decide on a geographic coordinate system for the Feature Dataset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Then choose a projection from within the ArcGIS Pro Map Frame … </a:t>
            </a:r>
            <a:r>
              <a:rPr lang="en-US" sz="1600" b="1" dirty="0"/>
              <a:t>ALWAYS!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1600" b="1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EXCEPTION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  <a:r>
              <a:rPr lang="en-US" sz="1600" dirty="0"/>
              <a:t>Set the projection within the GDB only if you plan to use a </a:t>
            </a:r>
          </a:p>
          <a:p>
            <a:pPr lvl="1"/>
            <a:r>
              <a:rPr lang="en-US" sz="1600" dirty="0"/>
              <a:t>Geospatial Analysis tool that requires it (e.g., Geographically Weighted Regression)</a:t>
            </a:r>
          </a:p>
          <a:p>
            <a:pPr lvl="1"/>
            <a:r>
              <a:rPr lang="en-US" sz="1600" b="1" dirty="0"/>
              <a:t>Or</a:t>
            </a:r>
            <a:r>
              <a:rPr lang="en-US" sz="1600" dirty="0"/>
              <a:t>… Your required to project in the GDB by an employer or professor</a:t>
            </a:r>
          </a:p>
          <a:p>
            <a:pPr lvl="1"/>
            <a:endParaRPr lang="en-US" sz="16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/>
              <a:t>Rasters need to be normalized by using the </a:t>
            </a:r>
            <a:r>
              <a:rPr lang="en-US" sz="1600" dirty="0" err="1"/>
              <a:t>Reproject</a:t>
            </a:r>
            <a:r>
              <a:rPr lang="en-US" sz="1600" dirty="0"/>
              <a:t> Raster tool or creating a Mosaic Dataset, choosing the coordinate system, and importing </a:t>
            </a:r>
            <a:r>
              <a:rPr lang="en-US" sz="1600" dirty="0" err="1"/>
              <a:t>rasters</a:t>
            </a:r>
            <a:r>
              <a:rPr lang="en-US" sz="1600" dirty="0"/>
              <a:t> into it.</a:t>
            </a:r>
          </a:p>
        </p:txBody>
      </p:sp>
    </p:spTree>
    <p:extLst>
      <p:ext uri="{BB962C8B-B14F-4D97-AF65-F5344CB8AC3E}">
        <p14:creationId xmlns:p14="http://schemas.microsoft.com/office/powerpoint/2010/main" val="242332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321B5-2936-6262-2EE4-BD29B790D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10DF6-175E-A626-16EA-1D69396B3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6B4F2F-358B-6688-5D4C-974F0D0CC06D}"/>
              </a:ext>
            </a:extLst>
          </p:cNvPr>
          <p:cNvSpPr txBox="1"/>
          <p:nvPr/>
        </p:nvSpPr>
        <p:spPr>
          <a:xfrm>
            <a:off x="1504950" y="990600"/>
            <a:ext cx="6134100" cy="4876800"/>
          </a:xfrm>
          <a:prstGeom prst="rect">
            <a:avLst/>
          </a:prstGeom>
          <a:solidFill>
            <a:schemeClr val="accent3">
              <a:alpha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When choosing map projections,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seek balance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Representation of Phenomena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Distortion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Aesthetics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Audience Expectations</a:t>
            </a:r>
          </a:p>
        </p:txBody>
      </p:sp>
    </p:spTree>
    <p:extLst>
      <p:ext uri="{BB962C8B-B14F-4D97-AF65-F5344CB8AC3E}">
        <p14:creationId xmlns:p14="http://schemas.microsoft.com/office/powerpoint/2010/main" val="212220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" y="5036820"/>
            <a:ext cx="8183880" cy="1051560"/>
          </a:xfrm>
        </p:spPr>
        <p:txBody>
          <a:bodyPr/>
          <a:lstStyle/>
          <a:p>
            <a:r>
              <a:rPr lang="en-US" dirty="0"/>
              <a:t>Spheroid  Ellipsoid     Geoid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95600"/>
            <a:ext cx="1917700" cy="18288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91" y="762000"/>
            <a:ext cx="1899309" cy="18288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543300" y="3009900"/>
            <a:ext cx="2057400" cy="1676400"/>
          </a:xfrm>
          <a:prstGeom prst="ellipse">
            <a:avLst/>
          </a:prstGeom>
          <a:solidFill>
            <a:srgbClr val="00B050">
              <a:alpha val="5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19200" y="2971800"/>
            <a:ext cx="1752600" cy="1752600"/>
          </a:xfrm>
          <a:prstGeom prst="ellipse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19200" y="2971800"/>
            <a:ext cx="1752600" cy="1752600"/>
            <a:chOff x="1219200" y="2971800"/>
            <a:chExt cx="1752600" cy="1752600"/>
          </a:xfrm>
        </p:grpSpPr>
        <p:sp>
          <p:nvSpPr>
            <p:cNvPr id="12" name="Oval 11"/>
            <p:cNvSpPr/>
            <p:nvPr/>
          </p:nvSpPr>
          <p:spPr>
            <a:xfrm>
              <a:off x="1219200" y="2971800"/>
              <a:ext cx="1752600" cy="17526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1"/>
              <a:endCxn id="12" idx="5"/>
            </p:cNvCxnSpPr>
            <p:nvPr/>
          </p:nvCxnSpPr>
          <p:spPr>
            <a:xfrm>
              <a:off x="1475862" y="3228462"/>
              <a:ext cx="1239276" cy="123927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838466" y="3429000"/>
            <a:ext cx="3367196" cy="788432"/>
            <a:chOff x="3838466" y="3429000"/>
            <a:chExt cx="3367196" cy="788432"/>
          </a:xfrm>
        </p:grpSpPr>
        <p:grpSp>
          <p:nvGrpSpPr>
            <p:cNvPr id="25" name="Group 24"/>
            <p:cNvGrpSpPr/>
            <p:nvPr/>
          </p:nvGrpSpPr>
          <p:grpSpPr>
            <a:xfrm>
              <a:off x="3838466" y="3429000"/>
              <a:ext cx="3367196" cy="788432"/>
              <a:chOff x="3838466" y="3429000"/>
              <a:chExt cx="3367196" cy="788432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6248400" y="34290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129462" y="38481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838466" y="384810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Tie Points</a:t>
                </a: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5305534" y="3505200"/>
                <a:ext cx="914400" cy="52756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/>
            <p:cNvCxnSpPr/>
            <p:nvPr/>
          </p:nvCxnSpPr>
          <p:spPr>
            <a:xfrm flipV="1">
              <a:off x="5305534" y="3886200"/>
              <a:ext cx="1781066" cy="1465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90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7582E-6 L 0.28333 0.0055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2" y="762000"/>
            <a:ext cx="7888693" cy="418782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EFB753F-C6C4-4D72-B053-38263088422C}"/>
              </a:ext>
            </a:extLst>
          </p:cNvPr>
          <p:cNvSpPr/>
          <p:nvPr/>
        </p:nvSpPr>
        <p:spPr>
          <a:xfrm>
            <a:off x="643467" y="3064933"/>
            <a:ext cx="3810000" cy="1204033"/>
          </a:xfrm>
          <a:custGeom>
            <a:avLst/>
            <a:gdLst>
              <a:gd name="connsiteX0" fmla="*/ 3810000 w 3810000"/>
              <a:gd name="connsiteY0" fmla="*/ 0 h 1204033"/>
              <a:gd name="connsiteX1" fmla="*/ 3683000 w 3810000"/>
              <a:gd name="connsiteY1" fmla="*/ 423334 h 1204033"/>
              <a:gd name="connsiteX2" fmla="*/ 3302000 w 3810000"/>
              <a:gd name="connsiteY2" fmla="*/ 829734 h 1204033"/>
              <a:gd name="connsiteX3" fmla="*/ 2768600 w 3810000"/>
              <a:gd name="connsiteY3" fmla="*/ 1075267 h 1204033"/>
              <a:gd name="connsiteX4" fmla="*/ 2235200 w 3810000"/>
              <a:gd name="connsiteY4" fmla="*/ 1193800 h 1204033"/>
              <a:gd name="connsiteX5" fmla="*/ 1608666 w 3810000"/>
              <a:gd name="connsiteY5" fmla="*/ 1185334 h 1204033"/>
              <a:gd name="connsiteX6" fmla="*/ 1083733 w 3810000"/>
              <a:gd name="connsiteY6" fmla="*/ 1083734 h 1204033"/>
              <a:gd name="connsiteX7" fmla="*/ 728133 w 3810000"/>
              <a:gd name="connsiteY7" fmla="*/ 931334 h 1204033"/>
              <a:gd name="connsiteX8" fmla="*/ 406400 w 3810000"/>
              <a:gd name="connsiteY8" fmla="*/ 728134 h 1204033"/>
              <a:gd name="connsiteX9" fmla="*/ 127000 w 3810000"/>
              <a:gd name="connsiteY9" fmla="*/ 397934 h 1204033"/>
              <a:gd name="connsiteX10" fmla="*/ 0 w 3810000"/>
              <a:gd name="connsiteY10" fmla="*/ 25400 h 120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10000" h="1204033">
                <a:moveTo>
                  <a:pt x="3810000" y="0"/>
                </a:moveTo>
                <a:cubicBezTo>
                  <a:pt x="3788833" y="142522"/>
                  <a:pt x="3767667" y="285045"/>
                  <a:pt x="3683000" y="423334"/>
                </a:cubicBezTo>
                <a:cubicBezTo>
                  <a:pt x="3598333" y="561623"/>
                  <a:pt x="3454400" y="721079"/>
                  <a:pt x="3302000" y="829734"/>
                </a:cubicBezTo>
                <a:cubicBezTo>
                  <a:pt x="3149600" y="938389"/>
                  <a:pt x="2946400" y="1014589"/>
                  <a:pt x="2768600" y="1075267"/>
                </a:cubicBezTo>
                <a:cubicBezTo>
                  <a:pt x="2590800" y="1135945"/>
                  <a:pt x="2428522" y="1175456"/>
                  <a:pt x="2235200" y="1193800"/>
                </a:cubicBezTo>
                <a:cubicBezTo>
                  <a:pt x="2041878" y="1212145"/>
                  <a:pt x="1800577" y="1203678"/>
                  <a:pt x="1608666" y="1185334"/>
                </a:cubicBezTo>
                <a:cubicBezTo>
                  <a:pt x="1416755" y="1166990"/>
                  <a:pt x="1230488" y="1126067"/>
                  <a:pt x="1083733" y="1083734"/>
                </a:cubicBezTo>
                <a:cubicBezTo>
                  <a:pt x="936978" y="1041401"/>
                  <a:pt x="841022" y="990601"/>
                  <a:pt x="728133" y="931334"/>
                </a:cubicBezTo>
                <a:cubicBezTo>
                  <a:pt x="615244" y="872067"/>
                  <a:pt x="506589" y="817034"/>
                  <a:pt x="406400" y="728134"/>
                </a:cubicBezTo>
                <a:cubicBezTo>
                  <a:pt x="306211" y="639234"/>
                  <a:pt x="194733" y="515056"/>
                  <a:pt x="127000" y="397934"/>
                </a:cubicBezTo>
                <a:cubicBezTo>
                  <a:pt x="59267" y="280812"/>
                  <a:pt x="29633" y="153106"/>
                  <a:pt x="0" y="2540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19DC851-758B-4C92-A70A-ABAAAFCCFD13}"/>
              </a:ext>
            </a:extLst>
          </p:cNvPr>
          <p:cNvSpPr/>
          <p:nvPr/>
        </p:nvSpPr>
        <p:spPr>
          <a:xfrm>
            <a:off x="6637867" y="1574800"/>
            <a:ext cx="1835958" cy="2015067"/>
          </a:xfrm>
          <a:custGeom>
            <a:avLst/>
            <a:gdLst>
              <a:gd name="connsiteX0" fmla="*/ 0 w 1835958"/>
              <a:gd name="connsiteY0" fmla="*/ 0 h 2015067"/>
              <a:gd name="connsiteX1" fmla="*/ 558800 w 1835958"/>
              <a:gd name="connsiteY1" fmla="*/ 169333 h 2015067"/>
              <a:gd name="connsiteX2" fmla="*/ 982133 w 1835958"/>
              <a:gd name="connsiteY2" fmla="*/ 414867 h 2015067"/>
              <a:gd name="connsiteX3" fmla="*/ 1397000 w 1835958"/>
              <a:gd name="connsiteY3" fmla="*/ 762000 h 2015067"/>
              <a:gd name="connsiteX4" fmla="*/ 1659466 w 1835958"/>
              <a:gd name="connsiteY4" fmla="*/ 1159933 h 2015067"/>
              <a:gd name="connsiteX5" fmla="*/ 1820333 w 1835958"/>
              <a:gd name="connsiteY5" fmla="*/ 1566333 h 2015067"/>
              <a:gd name="connsiteX6" fmla="*/ 1828800 w 1835958"/>
              <a:gd name="connsiteY6" fmla="*/ 1905000 h 2015067"/>
              <a:gd name="connsiteX7" fmla="*/ 1811866 w 1835958"/>
              <a:gd name="connsiteY7" fmla="*/ 2015067 h 201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5958" h="2015067">
                <a:moveTo>
                  <a:pt x="0" y="0"/>
                </a:moveTo>
                <a:cubicBezTo>
                  <a:pt x="197555" y="50094"/>
                  <a:pt x="395111" y="100188"/>
                  <a:pt x="558800" y="169333"/>
                </a:cubicBezTo>
                <a:cubicBezTo>
                  <a:pt x="722489" y="238478"/>
                  <a:pt x="842433" y="316089"/>
                  <a:pt x="982133" y="414867"/>
                </a:cubicBezTo>
                <a:cubicBezTo>
                  <a:pt x="1121833" y="513645"/>
                  <a:pt x="1284111" y="637822"/>
                  <a:pt x="1397000" y="762000"/>
                </a:cubicBezTo>
                <a:cubicBezTo>
                  <a:pt x="1509889" y="886178"/>
                  <a:pt x="1588911" y="1025878"/>
                  <a:pt x="1659466" y="1159933"/>
                </a:cubicBezTo>
                <a:cubicBezTo>
                  <a:pt x="1730021" y="1293988"/>
                  <a:pt x="1792111" y="1442155"/>
                  <a:pt x="1820333" y="1566333"/>
                </a:cubicBezTo>
                <a:cubicBezTo>
                  <a:pt x="1848555" y="1690511"/>
                  <a:pt x="1830211" y="1830211"/>
                  <a:pt x="1828800" y="1905000"/>
                </a:cubicBezTo>
                <a:cubicBezTo>
                  <a:pt x="1827389" y="1979789"/>
                  <a:pt x="1819627" y="1997428"/>
                  <a:pt x="1811866" y="2015067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926724" y="1552144"/>
            <a:ext cx="1710559" cy="639263"/>
          </a:xfrm>
          <a:custGeom>
            <a:avLst/>
            <a:gdLst>
              <a:gd name="connsiteX0" fmla="*/ 0 w 1710559"/>
              <a:gd name="connsiteY0" fmla="*/ 639263 h 639263"/>
              <a:gd name="connsiteX1" fmla="*/ 173421 w 1710559"/>
              <a:gd name="connsiteY1" fmla="*/ 410663 h 639263"/>
              <a:gd name="connsiteX2" fmla="*/ 417786 w 1710559"/>
              <a:gd name="connsiteY2" fmla="*/ 205711 h 639263"/>
              <a:gd name="connsiteX3" fmla="*/ 685800 w 1710559"/>
              <a:gd name="connsiteY3" fmla="*/ 87470 h 639263"/>
              <a:gd name="connsiteX4" fmla="*/ 1016876 w 1710559"/>
              <a:gd name="connsiteY4" fmla="*/ 16525 h 639263"/>
              <a:gd name="connsiteX5" fmla="*/ 1395248 w 1710559"/>
              <a:gd name="connsiteY5" fmla="*/ 759 h 639263"/>
              <a:gd name="connsiteX6" fmla="*/ 1710559 w 1710559"/>
              <a:gd name="connsiteY6" fmla="*/ 32290 h 63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559" h="639263">
                <a:moveTo>
                  <a:pt x="0" y="639263"/>
                </a:moveTo>
                <a:cubicBezTo>
                  <a:pt x="51895" y="561092"/>
                  <a:pt x="103790" y="482922"/>
                  <a:pt x="173421" y="410663"/>
                </a:cubicBezTo>
                <a:cubicBezTo>
                  <a:pt x="243052" y="338404"/>
                  <a:pt x="332390" y="259576"/>
                  <a:pt x="417786" y="205711"/>
                </a:cubicBezTo>
                <a:cubicBezTo>
                  <a:pt x="503182" y="151846"/>
                  <a:pt x="585952" y="119001"/>
                  <a:pt x="685800" y="87470"/>
                </a:cubicBezTo>
                <a:cubicBezTo>
                  <a:pt x="785648" y="55939"/>
                  <a:pt x="898635" y="30977"/>
                  <a:pt x="1016876" y="16525"/>
                </a:cubicBezTo>
                <a:cubicBezTo>
                  <a:pt x="1135117" y="2073"/>
                  <a:pt x="1279634" y="-1868"/>
                  <a:pt x="1395248" y="759"/>
                </a:cubicBezTo>
                <a:cubicBezTo>
                  <a:pt x="1510862" y="3386"/>
                  <a:pt x="1610710" y="17838"/>
                  <a:pt x="1710559" y="3229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00200" y="1180092"/>
            <a:ext cx="1905000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3599" y="4983480"/>
            <a:ext cx="160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Latitude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13214" y="4975656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295952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822960"/>
            <a:ext cx="4673183" cy="4187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880F7C2-48D2-40D3-9DC0-EC513CE09A61}"/>
              </a:ext>
            </a:extLst>
          </p:cNvPr>
          <p:cNvSpPr/>
          <p:nvPr/>
        </p:nvSpPr>
        <p:spPr>
          <a:xfrm>
            <a:off x="2997200" y="3498427"/>
            <a:ext cx="3488267" cy="468548"/>
          </a:xfrm>
          <a:custGeom>
            <a:avLst/>
            <a:gdLst>
              <a:gd name="connsiteX0" fmla="*/ 3488267 w 3488267"/>
              <a:gd name="connsiteY0" fmla="*/ 0 h 468548"/>
              <a:gd name="connsiteX1" fmla="*/ 2861733 w 3488267"/>
              <a:gd name="connsiteY1" fmla="*/ 313266 h 468548"/>
              <a:gd name="connsiteX2" fmla="*/ 1981200 w 3488267"/>
              <a:gd name="connsiteY2" fmla="*/ 457200 h 468548"/>
              <a:gd name="connsiteX3" fmla="*/ 1066800 w 3488267"/>
              <a:gd name="connsiteY3" fmla="*/ 448733 h 468548"/>
              <a:gd name="connsiteX4" fmla="*/ 491067 w 3488267"/>
              <a:gd name="connsiteY4" fmla="*/ 364066 h 468548"/>
              <a:gd name="connsiteX5" fmla="*/ 0 w 3488267"/>
              <a:gd name="connsiteY5" fmla="*/ 211666 h 46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88267" h="468548">
                <a:moveTo>
                  <a:pt x="3488267" y="0"/>
                </a:moveTo>
                <a:cubicBezTo>
                  <a:pt x="3300589" y="118533"/>
                  <a:pt x="3112911" y="237066"/>
                  <a:pt x="2861733" y="313266"/>
                </a:cubicBezTo>
                <a:cubicBezTo>
                  <a:pt x="2610555" y="389466"/>
                  <a:pt x="2280355" y="434622"/>
                  <a:pt x="1981200" y="457200"/>
                </a:cubicBezTo>
                <a:cubicBezTo>
                  <a:pt x="1682045" y="479778"/>
                  <a:pt x="1315156" y="464255"/>
                  <a:pt x="1066800" y="448733"/>
                </a:cubicBezTo>
                <a:cubicBezTo>
                  <a:pt x="818444" y="433211"/>
                  <a:pt x="668867" y="403577"/>
                  <a:pt x="491067" y="364066"/>
                </a:cubicBezTo>
                <a:cubicBezTo>
                  <a:pt x="313267" y="324555"/>
                  <a:pt x="156633" y="268110"/>
                  <a:pt x="0" y="211666"/>
                </a:cubicBezTo>
              </a:path>
            </a:pathLst>
          </a:cu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468DC8-B342-4245-BF15-5112566FD3D0}"/>
              </a:ext>
            </a:extLst>
          </p:cNvPr>
          <p:cNvSpPr/>
          <p:nvPr/>
        </p:nvSpPr>
        <p:spPr>
          <a:xfrm>
            <a:off x="2943959" y="2160693"/>
            <a:ext cx="315708" cy="1549400"/>
          </a:xfrm>
          <a:custGeom>
            <a:avLst/>
            <a:gdLst>
              <a:gd name="connsiteX0" fmla="*/ 36308 w 315708"/>
              <a:gd name="connsiteY0" fmla="*/ 1549400 h 1549400"/>
              <a:gd name="connsiteX1" fmla="*/ 2441 w 315708"/>
              <a:gd name="connsiteY1" fmla="*/ 1066800 h 1549400"/>
              <a:gd name="connsiteX2" fmla="*/ 95574 w 315708"/>
              <a:gd name="connsiteY2" fmla="*/ 516467 h 1549400"/>
              <a:gd name="connsiteX3" fmla="*/ 247974 w 315708"/>
              <a:gd name="connsiteY3" fmla="*/ 127000 h 1549400"/>
              <a:gd name="connsiteX4" fmla="*/ 315708 w 315708"/>
              <a:gd name="connsiteY4" fmla="*/ 0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708" h="1549400">
                <a:moveTo>
                  <a:pt x="36308" y="1549400"/>
                </a:moveTo>
                <a:cubicBezTo>
                  <a:pt x="14435" y="1394177"/>
                  <a:pt x="-7437" y="1238955"/>
                  <a:pt x="2441" y="1066800"/>
                </a:cubicBezTo>
                <a:cubicBezTo>
                  <a:pt x="12319" y="894645"/>
                  <a:pt x="54652" y="673100"/>
                  <a:pt x="95574" y="516467"/>
                </a:cubicBezTo>
                <a:cubicBezTo>
                  <a:pt x="136496" y="359834"/>
                  <a:pt x="211285" y="213078"/>
                  <a:pt x="247974" y="127000"/>
                </a:cubicBezTo>
                <a:cubicBezTo>
                  <a:pt x="284663" y="40922"/>
                  <a:pt x="300185" y="20461"/>
                  <a:pt x="315708" y="0"/>
                </a:cubicBezTo>
              </a:path>
            </a:pathLst>
          </a:custGeom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4E247-339E-43D4-B3F2-31956B98FC78}"/>
              </a:ext>
            </a:extLst>
          </p:cNvPr>
          <p:cNvSpPr txBox="1"/>
          <p:nvPr/>
        </p:nvSpPr>
        <p:spPr>
          <a:xfrm>
            <a:off x="457200" y="603504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45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°N positive or negative?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37DD90-03C2-46AD-B985-C5E5C832E5C0}"/>
              </a:ext>
            </a:extLst>
          </p:cNvPr>
          <p:cNvSpPr txBox="1"/>
          <p:nvPr/>
        </p:nvSpPr>
        <p:spPr>
          <a:xfrm>
            <a:off x="3876938" y="6035040"/>
            <a:ext cx="341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120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°W positive or negative?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3D9F3-9ED4-4F44-BB9F-1ACA5CB912ED}"/>
              </a:ext>
            </a:extLst>
          </p:cNvPr>
          <p:cNvSpPr txBox="1"/>
          <p:nvPr/>
        </p:nvSpPr>
        <p:spPr>
          <a:xfrm>
            <a:off x="7495448" y="603504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45, -120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8D09B-D9D6-1FE0-BA34-793310AFFA97}"/>
              </a:ext>
            </a:extLst>
          </p:cNvPr>
          <p:cNvSpPr txBox="1"/>
          <p:nvPr/>
        </p:nvSpPr>
        <p:spPr>
          <a:xfrm>
            <a:off x="1171575" y="3086100"/>
            <a:ext cx="6800850" cy="685800"/>
          </a:xfrm>
          <a:prstGeom prst="rect">
            <a:avLst/>
          </a:prstGeom>
          <a:solidFill>
            <a:schemeClr val="accent3">
              <a:alpha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AKA: “The Graticule”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3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3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Ellipsoid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05" y="762000"/>
            <a:ext cx="430379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6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2672</TotalTime>
  <Words>1076</Words>
  <Application>Microsoft Macintosh PowerPoint</Application>
  <PresentationFormat>On-screen Show (4:3)</PresentationFormat>
  <Paragraphs>190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Bell Gothic Std Black</vt:lpstr>
      <vt:lpstr>Calibri</vt:lpstr>
      <vt:lpstr>nyt-imperial</vt:lpstr>
      <vt:lpstr>Verdana</vt:lpstr>
      <vt:lpstr>Wingdings 2</vt:lpstr>
      <vt:lpstr>Aspect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Spheroid  Ellipsoid     Geoid</vt:lpstr>
      <vt:lpstr>Coordinate Systems</vt:lpstr>
      <vt:lpstr>Coordinate Systems</vt:lpstr>
      <vt:lpstr>Ellipsoid</vt:lpstr>
      <vt:lpstr>Ellipsoid</vt:lpstr>
      <vt:lpstr>Ellipsoid</vt:lpstr>
      <vt:lpstr>Geoid</vt:lpstr>
      <vt:lpstr>What the Heck is a Datum?</vt:lpstr>
      <vt:lpstr>So… Where’s the Beef?</vt:lpstr>
      <vt:lpstr>PowerPoint Presentation</vt:lpstr>
      <vt:lpstr>Projections – Distilled </vt:lpstr>
      <vt:lpstr>PowerPoint Presentation</vt:lpstr>
      <vt:lpstr>PowerPoint Presentation</vt:lpstr>
      <vt:lpstr>PowerPoint Presentation</vt:lpstr>
      <vt:lpstr>Projections</vt:lpstr>
      <vt:lpstr>Projections</vt:lpstr>
      <vt:lpstr>Projections</vt:lpstr>
      <vt:lpstr>Projections</vt:lpstr>
      <vt:lpstr>Projections – Distilled </vt:lpstr>
      <vt:lpstr>Projections – You Have to Choose One</vt:lpstr>
      <vt:lpstr>Projections</vt:lpstr>
      <vt:lpstr>Projections – Choose Map Extent</vt:lpstr>
      <vt:lpstr>PowerPoint Presentation</vt:lpstr>
      <vt:lpstr>PowerPoint Presentation</vt:lpstr>
      <vt:lpstr>PowerPoint Presentation</vt:lpstr>
      <vt:lpstr>PowerPoint Presentation</vt:lpstr>
      <vt:lpstr>Projections – In 3 East Steps</vt:lpstr>
      <vt:lpstr>PowerPoint Presentation</vt:lpstr>
      <vt:lpstr>Scale</vt:lpstr>
      <vt:lpstr>Scale</vt:lpstr>
      <vt:lpstr>Scale</vt:lpstr>
      <vt:lpstr>Scale</vt:lpstr>
      <vt:lpstr>Scale</vt:lpstr>
      <vt:lpstr>Great Circles Vs Rhumb Lines</vt:lpstr>
      <vt:lpstr>Great Circles Vs Rhumb Lines</vt:lpstr>
      <vt:lpstr>Great Circles Vs Rhumb Lines</vt:lpstr>
      <vt:lpstr>The Geodatabase</vt:lpstr>
      <vt:lpstr>The Geodatabase</vt:lpstr>
      <vt:lpstr>The Geodatabase</vt:lpstr>
      <vt:lpstr>Staying Organized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Mcmanigal, Kevin</dc:creator>
  <cp:lastModifiedBy>Bocinsky, Kyle</cp:lastModifiedBy>
  <cp:revision>157</cp:revision>
  <dcterms:created xsi:type="dcterms:W3CDTF">2006-08-16T00:00:00Z</dcterms:created>
  <dcterms:modified xsi:type="dcterms:W3CDTF">2024-01-25T20:43:18Z</dcterms:modified>
</cp:coreProperties>
</file>